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64" r:id="rId5"/>
    <p:sldId id="265" r:id="rId6"/>
    <p:sldId id="262" r:id="rId7"/>
    <p:sldId id="261" r:id="rId8"/>
    <p:sldId id="267" r:id="rId9"/>
    <p:sldId id="268" r:id="rId10"/>
    <p:sldId id="258" r:id="rId11"/>
    <p:sldId id="266" r:id="rId12"/>
  </p:sldIdLst>
  <p:sldSz cx="18288000" cy="10287000"/>
  <p:notesSz cx="6858000" cy="9144000"/>
  <p:embeddedFontLst>
    <p:embeddedFont>
      <p:font typeface="Bryndan Write" panose="020B0604020202020204" charset="0"/>
      <p:regular r:id="rId13"/>
    </p:embeddedFont>
    <p:embeddedFont>
      <p:font typeface="Calibri" panose="020F0502020204030204" pitchFamily="34" charset="0"/>
      <p:regular r:id="rId14"/>
      <p:bold r:id="rId15"/>
      <p:italic r:id="rId16"/>
      <p:boldItalic r:id="rId17"/>
    </p:embeddedFont>
    <p:embeddedFont>
      <p:font typeface="Gochi Hand" panose="020B0604020202020204" charset="0"/>
      <p:regular r:id="rId18"/>
    </p:embeddedFont>
    <p:embeddedFont>
      <p:font typeface="Now"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6.jpeg"/><Relationship Id="rId7" Type="http://schemas.openxmlformats.org/officeDocument/2006/relationships/image" Target="../media/image6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68.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70.svg"/><Relationship Id="rId9" Type="http://schemas.openxmlformats.org/officeDocument/2006/relationships/image" Target="../media/image14.png"/><Relationship Id="rId14" Type="http://schemas.openxmlformats.org/officeDocument/2006/relationships/image" Target="../media/image72.sv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33.png"/><Relationship Id="rId7" Type="http://schemas.openxmlformats.org/officeDocument/2006/relationships/image" Target="../media/image17.svg"/><Relationship Id="rId12"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9.svg"/><Relationship Id="rId5" Type="http://schemas.openxmlformats.org/officeDocument/2006/relationships/image" Target="../media/image15.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47.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4.png"/><Relationship Id="rId7" Type="http://schemas.openxmlformats.org/officeDocument/2006/relationships/image" Target="../media/image6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3.png"/><Relationship Id="rId10" Type="http://schemas.openxmlformats.org/officeDocument/2006/relationships/image" Target="../media/image63.png"/><Relationship Id="rId4" Type="http://schemas.openxmlformats.org/officeDocument/2006/relationships/image" Target="../media/image35.svg"/><Relationship Id="rId9"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3.png"/><Relationship Id="rId7" Type="http://schemas.openxmlformats.org/officeDocument/2006/relationships/image" Target="../media/image6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5.svg"/><Relationship Id="rId10" Type="http://schemas.openxmlformats.org/officeDocument/2006/relationships/image" Target="../media/image64.png"/><Relationship Id="rId4" Type="http://schemas.openxmlformats.org/officeDocument/2006/relationships/image" Target="../media/image34.png"/><Relationship Id="rId9" Type="http://schemas.openxmlformats.org/officeDocument/2006/relationships/image" Target="../media/image62.sv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7.xml"/><Relationship Id="rId7" Type="http://schemas.openxmlformats.org/officeDocument/2006/relationships/image" Target="../media/image35.svg"/><Relationship Id="rId12" Type="http://schemas.openxmlformats.org/officeDocument/2006/relationships/image" Target="../media/image6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11" Type="http://schemas.openxmlformats.org/officeDocument/2006/relationships/image" Target="../media/image62.svg"/><Relationship Id="rId5" Type="http://schemas.openxmlformats.org/officeDocument/2006/relationships/image" Target="../media/image33.png"/><Relationship Id="rId10" Type="http://schemas.openxmlformats.org/officeDocument/2006/relationships/image" Target="../media/image61.png"/><Relationship Id="rId4" Type="http://schemas.openxmlformats.org/officeDocument/2006/relationships/image" Target="../media/image1.jpeg"/><Relationship Id="rId9"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2342060">
            <a:off x="5481480" y="2788375"/>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921756" y="2537357"/>
            <a:ext cx="10444488" cy="4231928"/>
          </a:xfrm>
          <a:prstGeom prst="rect">
            <a:avLst/>
          </a:prstGeom>
        </p:spPr>
        <p:txBody>
          <a:bodyPr lIns="0" tIns="0" rIns="0" bIns="0" rtlCol="0" anchor="t">
            <a:spAutoFit/>
          </a:bodyPr>
          <a:lstStyle/>
          <a:p>
            <a:pPr algn="ctr">
              <a:lnSpc>
                <a:spcPts val="16506"/>
              </a:lnSpc>
            </a:pPr>
            <a:r>
              <a:rPr lang="en-US" sz="16506" dirty="0">
                <a:solidFill>
                  <a:srgbClr val="FFFFFF"/>
                </a:solidFill>
                <a:latin typeface="Bryndan Write Bold"/>
              </a:rPr>
              <a:t>T-Rex Game</a:t>
            </a:r>
          </a:p>
        </p:txBody>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1559470">
            <a:off x="2930373" y="2435234"/>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TextBox 12"/>
          <p:cNvSpPr txBox="1"/>
          <p:nvPr/>
        </p:nvSpPr>
        <p:spPr>
          <a:xfrm>
            <a:off x="6324568" y="7863712"/>
            <a:ext cx="5554402" cy="2011063"/>
          </a:xfrm>
          <a:prstGeom prst="rect">
            <a:avLst/>
          </a:prstGeom>
        </p:spPr>
        <p:txBody>
          <a:bodyPr lIns="0" tIns="0" rIns="0" bIns="0" rtlCol="0" anchor="t">
            <a:spAutoFit/>
          </a:bodyPr>
          <a:lstStyle/>
          <a:p>
            <a:pPr algn="ctr">
              <a:lnSpc>
                <a:spcPts val="3914"/>
              </a:lnSpc>
            </a:pPr>
            <a:r>
              <a:rPr lang="en-US" sz="4800" dirty="0">
                <a:solidFill>
                  <a:srgbClr val="FFFFFF"/>
                </a:solidFill>
                <a:latin typeface="Bryndan Write Bold"/>
              </a:rPr>
              <a:t>Under the supervision of:</a:t>
            </a:r>
          </a:p>
          <a:p>
            <a:pPr algn="ctr">
              <a:lnSpc>
                <a:spcPts val="3914"/>
              </a:lnSpc>
            </a:pPr>
            <a:endParaRPr lang="en-US" sz="4800" dirty="0">
              <a:solidFill>
                <a:srgbClr val="FFFFFF"/>
              </a:solidFill>
              <a:latin typeface="Bryndan Write Bold"/>
            </a:endParaRPr>
          </a:p>
          <a:p>
            <a:pPr algn="ctr">
              <a:lnSpc>
                <a:spcPts val="3914"/>
              </a:lnSpc>
            </a:pPr>
            <a:r>
              <a:rPr lang="en-US" sz="4800" dirty="0">
                <a:solidFill>
                  <a:srgbClr val="FFFFFF"/>
                </a:solidFill>
                <a:latin typeface="Bryndan Write" panose="020B0604020202020204" charset="0"/>
              </a:rPr>
              <a:t>Dr. Ibtsam Omar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pic>
        <p:nvPicPr>
          <p:cNvPr id="11" name="Picture 10" descr="A computer screen with text&#10;&#10;Description automatically generated">
            <a:extLst>
              <a:ext uri="{FF2B5EF4-FFF2-40B4-BE49-F238E27FC236}">
                <a16:creationId xmlns:a16="http://schemas.microsoft.com/office/drawing/2014/main" id="{E601FF5E-6975-3882-DD4F-9E6F4ABF026A}"/>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4916" y="-20894"/>
            <a:ext cx="5793112" cy="10287000"/>
          </a:xfrm>
          <a:prstGeom prst="rect">
            <a:avLst/>
          </a:prstGeom>
        </p:spPr>
      </p:pic>
      <p:sp>
        <p:nvSpPr>
          <p:cNvPr id="7" name="Freeform 7"/>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6496022" y="3019230"/>
            <a:ext cx="9640627" cy="846386"/>
          </a:xfrm>
          <a:prstGeom prst="rect">
            <a:avLst/>
          </a:prstGeom>
        </p:spPr>
        <p:txBody>
          <a:bodyPr lIns="0" tIns="0" rIns="0" bIns="0" rtlCol="0" anchor="t">
            <a:spAutoFit/>
          </a:bodyPr>
          <a:lstStyle/>
          <a:p>
            <a:pPr>
              <a:lnSpc>
                <a:spcPts val="6600"/>
              </a:lnSpc>
            </a:pPr>
            <a:r>
              <a:rPr lang="en-US" sz="6000" dirty="0">
                <a:solidFill>
                  <a:srgbClr val="FFFFFF"/>
                </a:solidFill>
                <a:latin typeface="Bryndan Write Bold"/>
              </a:rPr>
              <a:t>Lastly…</a:t>
            </a:r>
          </a:p>
        </p:txBody>
      </p:sp>
      <p:sp>
        <p:nvSpPr>
          <p:cNvPr id="6" name="TextBox 6"/>
          <p:cNvSpPr txBox="1"/>
          <p:nvPr/>
        </p:nvSpPr>
        <p:spPr>
          <a:xfrm>
            <a:off x="6496022" y="4188021"/>
            <a:ext cx="8675320" cy="2695418"/>
          </a:xfrm>
          <a:prstGeom prst="rect">
            <a:avLst/>
          </a:prstGeom>
        </p:spPr>
        <p:txBody>
          <a:bodyPr lIns="0" tIns="0" rIns="0" bIns="0" rtlCol="0" anchor="t">
            <a:spAutoFit/>
          </a:bodyPr>
          <a:lstStyle/>
          <a:p>
            <a:pPr>
              <a:lnSpc>
                <a:spcPts val="3500"/>
              </a:lnSpc>
            </a:pPr>
            <a:r>
              <a:rPr lang="en-US" sz="3200" dirty="0">
                <a:solidFill>
                  <a:srgbClr val="FFFFFF"/>
                </a:solidFill>
                <a:latin typeface="Now"/>
              </a:rPr>
              <a:t>We all went through the frustration of losing the game, but now by implementing our circuit we can easily reach the maximum possible score of 99,999. </a:t>
            </a:r>
          </a:p>
          <a:p>
            <a:pPr>
              <a:lnSpc>
                <a:spcPts val="3500"/>
              </a:lnSpc>
            </a:pPr>
            <a:r>
              <a:rPr lang="en-US" sz="3200" dirty="0">
                <a:solidFill>
                  <a:srgbClr val="FFFFFF"/>
                </a:solidFill>
                <a:latin typeface="Now"/>
              </a:rPr>
              <a:t>This just prove that engineers make the world easier 😉</a:t>
            </a:r>
          </a:p>
        </p:txBody>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600" b="1" dirty="0">
                <a:solidFill>
                  <a:srgbClr val="FFFFFF"/>
                </a:solidFill>
                <a:latin typeface="Gochi Hand"/>
              </a:rPr>
              <a:t>Our team</a:t>
            </a:r>
          </a:p>
        </p:txBody>
      </p:sp>
      <p:graphicFrame>
        <p:nvGraphicFramePr>
          <p:cNvPr id="19" name="Table 18">
            <a:extLst>
              <a:ext uri="{FF2B5EF4-FFF2-40B4-BE49-F238E27FC236}">
                <a16:creationId xmlns:a16="http://schemas.microsoft.com/office/drawing/2014/main" id="{49A49963-4B92-48FC-A17B-47AA379C232C}"/>
              </a:ext>
            </a:extLst>
          </p:cNvPr>
          <p:cNvGraphicFramePr>
            <a:graphicFrameLocks noGrp="1"/>
          </p:cNvGraphicFramePr>
          <p:nvPr>
            <p:extLst>
              <p:ext uri="{D42A27DB-BD31-4B8C-83A1-F6EECF244321}">
                <p14:modId xmlns:p14="http://schemas.microsoft.com/office/powerpoint/2010/main" val="3330970062"/>
              </p:ext>
            </p:extLst>
          </p:nvPr>
        </p:nvGraphicFramePr>
        <p:xfrm>
          <a:off x="2596366" y="2859190"/>
          <a:ext cx="13095267" cy="5137416"/>
        </p:xfrm>
        <a:graphic>
          <a:graphicData uri="http://schemas.openxmlformats.org/drawingml/2006/table">
            <a:tbl>
              <a:tblPr firstRow="1" bandRow="1">
                <a:tableStyleId>{5C22544A-7EE6-4342-B048-85BDC9FD1C3A}</a:tableStyleId>
              </a:tblPr>
              <a:tblGrid>
                <a:gridCol w="8348233">
                  <a:extLst>
                    <a:ext uri="{9D8B030D-6E8A-4147-A177-3AD203B41FA5}">
                      <a16:colId xmlns:a16="http://schemas.microsoft.com/office/drawing/2014/main" val="1876677766"/>
                    </a:ext>
                  </a:extLst>
                </a:gridCol>
                <a:gridCol w="4747034">
                  <a:extLst>
                    <a:ext uri="{9D8B030D-6E8A-4147-A177-3AD203B41FA5}">
                      <a16:colId xmlns:a16="http://schemas.microsoft.com/office/drawing/2014/main" val="2337675101"/>
                    </a:ext>
                  </a:extLst>
                </a:gridCol>
              </a:tblGrid>
              <a:tr h="1284354">
                <a:tc>
                  <a:txBody>
                    <a:bodyPr/>
                    <a:lstStyle/>
                    <a:p>
                      <a:pPr algn="ctr"/>
                      <a:r>
                        <a:rPr lang="en-US" sz="4000" dirty="0">
                          <a:latin typeface="Bryndan Write" panose="020B0604020202020204" charset="0"/>
                        </a:rPr>
                        <a:t>Farida Waheed Abd El Bary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000" b="1" kern="1200" dirty="0">
                          <a:solidFill>
                            <a:schemeClr val="bg1"/>
                          </a:solidFill>
                          <a:latin typeface="Bryndan Write" panose="020B0604020202020204" charset="0"/>
                          <a:ea typeface="+mn-ea"/>
                          <a:cs typeface="+mn-cs"/>
                        </a:rPr>
                        <a:t>221903168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0146463"/>
                  </a:ext>
                </a:extLst>
              </a:tr>
              <a:tr h="1284354">
                <a:tc>
                  <a:txBody>
                    <a:bodyPr/>
                    <a:lstStyle/>
                    <a:p>
                      <a:pPr algn="ctr"/>
                      <a:r>
                        <a:rPr lang="en-US" sz="4000" b="1" dirty="0">
                          <a:solidFill>
                            <a:schemeClr val="bg1"/>
                          </a:solidFill>
                          <a:latin typeface="Bryndan Write" panose="020B0604020202020204" charset="0"/>
                        </a:rPr>
                        <a:t>Raneem Ahmed Refaat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000" b="1" kern="1200" dirty="0">
                          <a:solidFill>
                            <a:schemeClr val="bg1"/>
                          </a:solidFill>
                          <a:latin typeface="Bryndan Write" panose="020B0604020202020204" charset="0"/>
                          <a:ea typeface="+mn-ea"/>
                          <a:cs typeface="+mn-cs"/>
                        </a:rPr>
                        <a:t>221903114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5741332"/>
                  </a:ext>
                </a:extLst>
              </a:tr>
              <a:tr h="1284354">
                <a:tc>
                  <a:txBody>
                    <a:bodyPr/>
                    <a:lstStyle/>
                    <a:p>
                      <a:pPr algn="ctr"/>
                      <a:r>
                        <a:rPr lang="en-US" sz="4000" b="1" dirty="0">
                          <a:solidFill>
                            <a:schemeClr val="bg1"/>
                          </a:solidFill>
                          <a:latin typeface="Bryndan Write" panose="020B0604020202020204" charset="0"/>
                        </a:rPr>
                        <a:t>Razan Ahmed Fawzy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000" b="1" kern="1200" dirty="0">
                          <a:solidFill>
                            <a:schemeClr val="bg1"/>
                          </a:solidFill>
                          <a:latin typeface="Bryndan Write" panose="020B0604020202020204" charset="0"/>
                          <a:ea typeface="+mn-ea"/>
                          <a:cs typeface="+mn-cs"/>
                        </a:rPr>
                        <a:t>221903165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3580195"/>
                  </a:ext>
                </a:extLst>
              </a:tr>
              <a:tr h="1284354">
                <a:tc>
                  <a:txBody>
                    <a:bodyPr/>
                    <a:lstStyle/>
                    <a:p>
                      <a:pPr algn="ctr"/>
                      <a:r>
                        <a:rPr lang="en-US" sz="4000" b="1" kern="1200" dirty="0">
                          <a:solidFill>
                            <a:schemeClr val="bg1"/>
                          </a:solidFill>
                          <a:latin typeface="Bryndan Write" panose="020B0604020202020204" charset="0"/>
                          <a:ea typeface="+mn-ea"/>
                          <a:cs typeface="+mn-cs"/>
                        </a:rPr>
                        <a:t>Mohamed Ahmed Mohamed Hassan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000" b="1" kern="1200" dirty="0">
                          <a:solidFill>
                            <a:schemeClr val="bg1"/>
                          </a:solidFill>
                          <a:latin typeface="Bryndan Write" panose="020B0604020202020204" charset="0"/>
                          <a:ea typeface="+mn-ea"/>
                          <a:cs typeface="+mn-cs"/>
                        </a:rPr>
                        <a:t>221903120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60204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TextBox 5"/>
          <p:cNvSpPr txBox="1"/>
          <p:nvPr/>
        </p:nvSpPr>
        <p:spPr>
          <a:xfrm>
            <a:off x="6496022" y="2381392"/>
            <a:ext cx="9640627" cy="933450"/>
          </a:xfrm>
          <a:prstGeom prst="rect">
            <a:avLst/>
          </a:prstGeom>
        </p:spPr>
        <p:txBody>
          <a:bodyPr lIns="0" tIns="0" rIns="0" bIns="0" rtlCol="0" anchor="t">
            <a:spAutoFit/>
          </a:bodyPr>
          <a:lstStyle/>
          <a:p>
            <a:pPr>
              <a:lnSpc>
                <a:spcPts val="6600"/>
              </a:lnSpc>
            </a:pPr>
            <a:r>
              <a:rPr lang="en-US" sz="6000" dirty="0">
                <a:solidFill>
                  <a:srgbClr val="FFFFFF"/>
                </a:solidFill>
                <a:latin typeface="Bryndan Write Bold"/>
              </a:rPr>
              <a:t>Introduction</a:t>
            </a: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2" name="Picture 11" descr="A screen shot of a video game&#10;&#10;Description automatically generated">
            <a:extLst>
              <a:ext uri="{FF2B5EF4-FFF2-40B4-BE49-F238E27FC236}">
                <a16:creationId xmlns:a16="http://schemas.microsoft.com/office/drawing/2014/main" id="{7A63FF77-50B6-4E0E-ED8A-DBF8E5E877D6}"/>
              </a:ext>
            </a:extLst>
          </p:cNvPr>
          <p:cNvPicPr>
            <a:picLocks noChangeAspect="1"/>
          </p:cNvPicPr>
          <p:nvPr/>
        </p:nvPicPr>
        <p:blipFill rotWithShape="1">
          <a:blip r:embed="rId7">
            <a:alphaModFix amt="71000"/>
            <a:extLst>
              <a:ext uri="{28A0092B-C50C-407E-A947-70E740481C1C}">
                <a14:useLocalDpi xmlns:a14="http://schemas.microsoft.com/office/drawing/2010/main" val="0"/>
              </a:ext>
            </a:extLst>
          </a:blip>
          <a:srcRect l="1112" b="19167"/>
          <a:stretch/>
        </p:blipFill>
        <p:spPr>
          <a:xfrm>
            <a:off x="0" y="0"/>
            <a:ext cx="5766280" cy="10287000"/>
          </a:xfrm>
          <a:prstGeom prst="rect">
            <a:avLst/>
          </a:prstGeom>
          <a:effectLst>
            <a:glow>
              <a:schemeClr val="accent1"/>
            </a:glow>
          </a:effectLst>
        </p:spPr>
      </p:pic>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3EE55DA0-CC2A-71E7-EC15-E35F0561AE14}"/>
              </a:ext>
            </a:extLst>
          </p:cNvPr>
          <p:cNvSpPr txBox="1"/>
          <p:nvPr/>
        </p:nvSpPr>
        <p:spPr>
          <a:xfrm>
            <a:off x="6807648" y="3694737"/>
            <a:ext cx="8763000" cy="3970318"/>
          </a:xfrm>
          <a:prstGeom prst="rect">
            <a:avLst/>
          </a:prstGeom>
          <a:noFill/>
        </p:spPr>
        <p:txBody>
          <a:bodyPr wrap="square" rtlCol="0">
            <a:spAutoFit/>
          </a:bodyPr>
          <a:lstStyle/>
          <a:p>
            <a:r>
              <a:rPr lang="en-US" sz="3600" b="1" dirty="0">
                <a:solidFill>
                  <a:schemeClr val="bg1"/>
                </a:solidFill>
              </a:rPr>
              <a:t>We adds a fresh perspective to the T-Rex game. An LDR sensor and a servo motor are combined to provide the virtual experience a more realistic element. We examine the setup, operation, and fascinating results of fusing digital gaming with real-world engagement.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a:p>
        </p:txBody>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TextBox 9"/>
          <p:cNvSpPr txBox="1"/>
          <p:nvPr/>
        </p:nvSpPr>
        <p:spPr>
          <a:xfrm>
            <a:off x="4100866" y="4074882"/>
            <a:ext cx="10086269" cy="3966855"/>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An essential part of this project is the LDR (Light Dependent Resistor), which reacts actively to changes in the surrounding light. The LDR recognizes these variations in the brightness of light and converts them into electrical impulses. This signal affects the servo motor's movement by acting as a trigger mechanism. By enabling actual light changes to affect the virtual action, the LDR essentially gives the T-Rex game a dynamic element that makes it more engaging and exciting.</a:t>
            </a:r>
          </a:p>
        </p:txBody>
      </p:sp>
      <p:sp>
        <p:nvSpPr>
          <p:cNvPr id="10" name="TextBox 10"/>
          <p:cNvSpPr txBox="1"/>
          <p:nvPr/>
        </p:nvSpPr>
        <p:spPr>
          <a:xfrm>
            <a:off x="4224712" y="3172507"/>
            <a:ext cx="9838576" cy="774123"/>
          </a:xfrm>
          <a:prstGeom prst="rect">
            <a:avLst/>
          </a:prstGeom>
        </p:spPr>
        <p:txBody>
          <a:bodyPr lIns="0" tIns="0" rIns="0" bIns="0" rtlCol="0" anchor="t">
            <a:spAutoFit/>
          </a:bodyPr>
          <a:lstStyle/>
          <a:p>
            <a:pPr algn="ctr">
              <a:lnSpc>
                <a:spcPts val="5740"/>
              </a:lnSpc>
            </a:pPr>
            <a:r>
              <a:rPr lang="en-US" sz="8000" dirty="0">
                <a:solidFill>
                  <a:srgbClr val="000000"/>
                </a:solidFill>
                <a:latin typeface="Bryndan Write"/>
              </a:rPr>
              <a:t>LDR</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a:p>
        </p:txBody>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TextBox 10"/>
          <p:cNvSpPr txBox="1"/>
          <p:nvPr/>
        </p:nvSpPr>
        <p:spPr>
          <a:xfrm>
            <a:off x="4100866" y="4065805"/>
            <a:ext cx="10086269" cy="3966855"/>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In response to an input from the LDR sensor, the servo motor operates as a dynamic component. The servo motor receives a signal from the LDR sensor when it senses changes in light levels. The servo motor reacts by moving, replicating the jump of the T-Rex dinosaur in the game. By coordinating the imaginary activities on screen with the actual movement of the servo motor, this real-time physical contact improves the gaming experience and makes the games more immersive and interesting.</a:t>
            </a:r>
          </a:p>
        </p:txBody>
      </p:sp>
      <p:sp>
        <p:nvSpPr>
          <p:cNvPr id="11" name="TextBox 11"/>
          <p:cNvSpPr txBox="1"/>
          <p:nvPr/>
        </p:nvSpPr>
        <p:spPr>
          <a:xfrm>
            <a:off x="4224712" y="3172507"/>
            <a:ext cx="9838576" cy="745910"/>
          </a:xfrm>
          <a:prstGeom prst="rect">
            <a:avLst/>
          </a:prstGeom>
        </p:spPr>
        <p:txBody>
          <a:bodyPr lIns="0" tIns="0" rIns="0" bIns="0" rtlCol="0" anchor="t">
            <a:spAutoFit/>
          </a:bodyPr>
          <a:lstStyle/>
          <a:p>
            <a:pPr algn="ctr">
              <a:lnSpc>
                <a:spcPts val="5740"/>
              </a:lnSpc>
            </a:pPr>
            <a:r>
              <a:rPr lang="en-US" sz="7000" dirty="0">
                <a:solidFill>
                  <a:srgbClr val="000000"/>
                </a:solidFill>
                <a:latin typeface="Bryndan Write"/>
              </a:rPr>
              <a:t>Servo Motor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5223529" y="4735554"/>
            <a:ext cx="7840942" cy="1616079"/>
          </a:xfrm>
          <a:prstGeom prst="rect">
            <a:avLst/>
          </a:prstGeom>
        </p:spPr>
        <p:txBody>
          <a:bodyPr lIns="0" tIns="0" rIns="0" bIns="0" rtlCol="0" anchor="t">
            <a:spAutoFit/>
          </a:bodyPr>
          <a:lstStyle/>
          <a:p>
            <a:pPr algn="ctr">
              <a:lnSpc>
                <a:spcPts val="11872"/>
              </a:lnSpc>
            </a:pPr>
            <a:r>
              <a:rPr lang="en-US" sz="12630" dirty="0">
                <a:solidFill>
                  <a:srgbClr val="000000"/>
                </a:solidFill>
                <a:latin typeface="Gochi Hand"/>
              </a:rPr>
              <a:t>The Code</a:t>
            </a:r>
          </a:p>
        </p:txBody>
      </p:sp>
      <p:sp>
        <p:nvSpPr>
          <p:cNvPr id="6" name="Freeform 6"/>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txBody>
          <a:bodyPr/>
          <a:lstStyle/>
          <a:p>
            <a:endParaRPr lang="en-US"/>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2">
            <a:extLst>
              <a:ext uri="{FF2B5EF4-FFF2-40B4-BE49-F238E27FC236}">
                <a16:creationId xmlns:a16="http://schemas.microsoft.com/office/drawing/2014/main" id="{B80D19CD-5846-0F49-1684-BC5082AFC0FA}"/>
              </a:ext>
            </a:extLst>
          </p:cNvPr>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pic>
        <p:nvPicPr>
          <p:cNvPr id="12" name="Picture 11">
            <a:extLst>
              <a:ext uri="{FF2B5EF4-FFF2-40B4-BE49-F238E27FC236}">
                <a16:creationId xmlns:a16="http://schemas.microsoft.com/office/drawing/2014/main" id="{9465DC4D-818B-A8B3-55F9-2F20F810FD3F}"/>
              </a:ext>
            </a:extLst>
          </p:cNvPr>
          <p:cNvPicPr>
            <a:picLocks noChangeAspect="1"/>
          </p:cNvPicPr>
          <p:nvPr/>
        </p:nvPicPr>
        <p:blipFill rotWithShape="1">
          <a:blip r:embed="rId10"/>
          <a:srcRect r="13260"/>
          <a:stretch/>
        </p:blipFill>
        <p:spPr>
          <a:xfrm>
            <a:off x="3973060" y="1388621"/>
            <a:ext cx="10341879" cy="7814558"/>
          </a:xfrm>
          <a:prstGeom prst="rect">
            <a:avLst/>
          </a:prstGeom>
          <a:effectLst>
            <a:glow rad="635000">
              <a:schemeClr val="bg1">
                <a:lumMod val="95000"/>
                <a:alpha val="40000"/>
              </a:schemeClr>
            </a:glo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a:p>
        </p:txBody>
      </p:sp>
      <p:sp>
        <p:nvSpPr>
          <p:cNvPr id="3" name="Freeform 3"/>
          <p:cNvSpPr/>
          <p:nvPr/>
        </p:nvSpPr>
        <p:spPr>
          <a:xfrm flipH="1">
            <a:off x="-750250" y="-207615"/>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2">
            <a:extLst>
              <a:ext uri="{FF2B5EF4-FFF2-40B4-BE49-F238E27FC236}">
                <a16:creationId xmlns:a16="http://schemas.microsoft.com/office/drawing/2014/main" id="{B80D19CD-5846-0F49-1684-BC5082AFC0FA}"/>
              </a:ext>
            </a:extLst>
          </p:cNvPr>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pic>
        <p:nvPicPr>
          <p:cNvPr id="6" name="Picture 5">
            <a:extLst>
              <a:ext uri="{FF2B5EF4-FFF2-40B4-BE49-F238E27FC236}">
                <a16:creationId xmlns:a16="http://schemas.microsoft.com/office/drawing/2014/main" id="{0A102F3A-088B-BBB8-91E8-1527282E1AD9}"/>
              </a:ext>
            </a:extLst>
          </p:cNvPr>
          <p:cNvPicPr>
            <a:picLocks noChangeAspect="1"/>
          </p:cNvPicPr>
          <p:nvPr/>
        </p:nvPicPr>
        <p:blipFill>
          <a:blip r:embed="rId10"/>
          <a:stretch>
            <a:fillRect/>
          </a:stretch>
        </p:blipFill>
        <p:spPr>
          <a:xfrm>
            <a:off x="4061672" y="1471967"/>
            <a:ext cx="10035327" cy="7801184"/>
          </a:xfrm>
          <a:prstGeom prst="rect">
            <a:avLst/>
          </a:prstGeom>
          <a:effectLst>
            <a:glow rad="635000">
              <a:schemeClr val="bg1">
                <a:lumMod val="95000"/>
                <a:alpha val="40000"/>
              </a:schemeClr>
            </a:glow>
          </a:effectLst>
        </p:spPr>
      </p:pic>
    </p:spTree>
    <p:extLst>
      <p:ext uri="{BB962C8B-B14F-4D97-AF65-F5344CB8AC3E}">
        <p14:creationId xmlns:p14="http://schemas.microsoft.com/office/powerpoint/2010/main" val="2814731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77" b="-9277"/>
            </a:stretch>
          </a:blipFill>
        </p:spPr>
        <p:txBody>
          <a:bodyPr/>
          <a:lstStyle/>
          <a:p>
            <a:endParaRPr lang="en-US"/>
          </a:p>
        </p:txBody>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txBody>
          <a:bodyPr/>
          <a:lstStyle/>
          <a:p>
            <a:endParaRPr lang="en-US"/>
          </a:p>
        </p:txBody>
      </p:sp>
      <p:sp>
        <p:nvSpPr>
          <p:cNvPr id="3" name="Freeform 3"/>
          <p:cNvSpPr/>
          <p:nvPr/>
        </p:nvSpPr>
        <p:spPr>
          <a:xfrm flipH="1">
            <a:off x="-750250" y="-207615"/>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2">
            <a:extLst>
              <a:ext uri="{FF2B5EF4-FFF2-40B4-BE49-F238E27FC236}">
                <a16:creationId xmlns:a16="http://schemas.microsoft.com/office/drawing/2014/main" id="{B80D19CD-5846-0F49-1684-BC5082AFC0FA}"/>
              </a:ext>
            </a:extLst>
          </p:cNvPr>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77" b="-9277"/>
            </a:stretch>
          </a:blipFill>
        </p:spPr>
        <p:txBody>
          <a:bodyPr/>
          <a:lstStyle/>
          <a:p>
            <a:endParaRPr lang="en-US"/>
          </a:p>
        </p:txBody>
      </p:sp>
      <p:pic>
        <p:nvPicPr>
          <p:cNvPr id="5" name="Dinasour">
            <a:hlinkClick r:id="" action="ppaction://media"/>
            <a:extLst>
              <a:ext uri="{FF2B5EF4-FFF2-40B4-BE49-F238E27FC236}">
                <a16:creationId xmlns:a16="http://schemas.microsoft.com/office/drawing/2014/main" id="{F63AF9C7-9B18-9603-F358-F5BF188991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0809"/>
          <a:stretch/>
        </p:blipFill>
        <p:spPr>
          <a:xfrm>
            <a:off x="5213832" y="348921"/>
            <a:ext cx="6858000" cy="9785679"/>
          </a:xfrm>
          <a:prstGeom prst="rect">
            <a:avLst/>
          </a:prstGeom>
        </p:spPr>
      </p:pic>
    </p:spTree>
    <p:extLst>
      <p:ext uri="{BB962C8B-B14F-4D97-AF65-F5344CB8AC3E}">
        <p14:creationId xmlns:p14="http://schemas.microsoft.com/office/powerpoint/2010/main" val="1868916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299</Words>
  <Application>Microsoft Office PowerPoint</Application>
  <PresentationFormat>Custom</PresentationFormat>
  <Paragraphs>24</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Bryndan Write</vt:lpstr>
      <vt:lpstr>Bryndan Write Bold</vt:lpstr>
      <vt:lpstr>Gochi Hand</vt:lpstr>
      <vt:lpstr>Now</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cp:lastModifiedBy>رنيم احمد رفعت احمد حبشى</cp:lastModifiedBy>
  <cp:revision>4</cp:revision>
  <dcterms:created xsi:type="dcterms:W3CDTF">2006-08-16T00:00:00Z</dcterms:created>
  <dcterms:modified xsi:type="dcterms:W3CDTF">2023-12-03T00:22:27Z</dcterms:modified>
  <dc:identifier>DAF1owNzXfM</dc:identifier>
</cp:coreProperties>
</file>